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5" r:id="rId1"/>
  </p:sldMasterIdLst>
  <p:sldIdLst>
    <p:sldId id="256" r:id="rId2"/>
    <p:sldId id="260" r:id="rId3"/>
    <p:sldId id="263" r:id="rId4"/>
    <p:sldId id="264" r:id="rId5"/>
    <p:sldId id="268" r:id="rId6"/>
    <p:sldId id="257" r:id="rId7"/>
    <p:sldId id="261" r:id="rId8"/>
    <p:sldId id="262" r:id="rId9"/>
    <p:sldId id="259" r:id="rId10"/>
    <p:sldId id="265" r:id="rId11"/>
    <p:sldId id="267" r:id="rId12"/>
    <p:sldId id="269" r:id="rId13"/>
    <p:sldId id="270" r:id="rId14"/>
    <p:sldId id="271" r:id="rId15"/>
    <p:sldId id="258" r:id="rId16"/>
    <p:sldId id="26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678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9328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7390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622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880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9373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7951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1750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0808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5337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2734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4478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817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9137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0483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6967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794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8AA8C-A4F4-4959-9B70-A7D73836F523}" type="datetimeFigureOut">
              <a:rPr lang="es-ES" smtClean="0"/>
              <a:t>12/09/2016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A3252BF-A9D9-402A-A697-F20280E7EF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237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Seguridad de la Información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79345" y="5031494"/>
            <a:ext cx="7766936" cy="1096899"/>
          </a:xfrm>
        </p:spPr>
        <p:txBody>
          <a:bodyPr>
            <a:normAutofit/>
          </a:bodyPr>
          <a:lstStyle/>
          <a:p>
            <a:r>
              <a:rPr lang="es-ES" dirty="0"/>
              <a:t>Cesar Roberto Cuenca Díaz</a:t>
            </a:r>
          </a:p>
          <a:p>
            <a:r>
              <a:rPr lang="es-ES" dirty="0"/>
              <a:t>ccuenca@bcb.gob.bo</a:t>
            </a:r>
          </a:p>
        </p:txBody>
      </p:sp>
    </p:spTree>
    <p:extLst>
      <p:ext uri="{BB962C8B-B14F-4D97-AF65-F5344CB8AC3E}">
        <p14:creationId xmlns:p14="http://schemas.microsoft.com/office/powerpoint/2010/main" val="3521995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EJEMPLO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Ley 1670 (Ley de Transparencia y Acceso a Información Pública)</a:t>
            </a:r>
          </a:p>
          <a:p>
            <a:endParaRPr lang="es-ES" dirty="0"/>
          </a:p>
          <a:p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21087" t="61536" r="20326" b="14186"/>
          <a:stretch/>
        </p:blipFill>
        <p:spPr>
          <a:xfrm>
            <a:off x="896304" y="4749885"/>
            <a:ext cx="8377698" cy="195186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21087" t="16022" r="20326" b="58375"/>
          <a:stretch/>
        </p:blipFill>
        <p:spPr>
          <a:xfrm>
            <a:off x="987287" y="2544676"/>
            <a:ext cx="8855764" cy="217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28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EJEMPLO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471476"/>
            <a:ext cx="8596668" cy="3880773"/>
          </a:xfrm>
        </p:spPr>
        <p:txBody>
          <a:bodyPr/>
          <a:lstStyle/>
          <a:p>
            <a:r>
              <a:rPr lang="es-ES" dirty="0"/>
              <a:t>Ley Marcelo Quiroga Santa Cruz (Lucha contra la corrupción)</a:t>
            </a:r>
          </a:p>
          <a:p>
            <a:endParaRPr lang="es-ES" dirty="0"/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2826" t="19696" r="23261" b="31304"/>
          <a:stretch/>
        </p:blipFill>
        <p:spPr>
          <a:xfrm>
            <a:off x="677334" y="2061777"/>
            <a:ext cx="9423703" cy="415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58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5714"/>
          </a:xfrm>
        </p:spPr>
        <p:txBody>
          <a:bodyPr/>
          <a:lstStyle/>
          <a:p>
            <a:pPr algn="ctr"/>
            <a:r>
              <a:rPr lang="es-ES" dirty="0"/>
              <a:t>EJEMPLO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95" y="1540556"/>
            <a:ext cx="10019636" cy="468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071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9" t="50000" r="11111" b="1182"/>
          <a:stretch/>
        </p:blipFill>
        <p:spPr bwMode="auto">
          <a:xfrm>
            <a:off x="217332" y="1509033"/>
            <a:ext cx="11639692" cy="419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5714"/>
          </a:xfrm>
        </p:spPr>
        <p:txBody>
          <a:bodyPr/>
          <a:lstStyle/>
          <a:p>
            <a:pPr algn="ctr"/>
            <a:r>
              <a:rPr lang="es-ES" dirty="0"/>
              <a:t>EJEMPLO</a:t>
            </a:r>
          </a:p>
        </p:txBody>
      </p:sp>
    </p:spTree>
    <p:extLst>
      <p:ext uri="{BB962C8B-B14F-4D97-AF65-F5344CB8AC3E}">
        <p14:creationId xmlns:p14="http://schemas.microsoft.com/office/powerpoint/2010/main" val="1073533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" t="19688" r="8381" b="16328"/>
          <a:stretch/>
        </p:blipFill>
        <p:spPr bwMode="auto">
          <a:xfrm>
            <a:off x="101604" y="1306268"/>
            <a:ext cx="11893766" cy="5413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5714"/>
          </a:xfrm>
        </p:spPr>
        <p:txBody>
          <a:bodyPr/>
          <a:lstStyle/>
          <a:p>
            <a:pPr algn="ctr"/>
            <a:r>
              <a:rPr lang="es-ES" dirty="0"/>
              <a:t>EJEMPLO</a:t>
            </a:r>
          </a:p>
        </p:txBody>
      </p:sp>
    </p:spTree>
    <p:extLst>
      <p:ext uri="{BB962C8B-B14F-4D97-AF65-F5344CB8AC3E}">
        <p14:creationId xmlns:p14="http://schemas.microsoft.com/office/powerpoint/2010/main" val="4266977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CONCLUSIONES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43755"/>
            <a:ext cx="8596668" cy="3880773"/>
          </a:xfrm>
        </p:spPr>
        <p:txBody>
          <a:bodyPr>
            <a:normAutofit fontScale="25000" lnSpcReduction="20000"/>
          </a:bodyPr>
          <a:lstStyle/>
          <a:p>
            <a:r>
              <a:rPr lang="es-ES" sz="8800" dirty="0"/>
              <a:t>Para la clasificación de la información es necesario tomar en cuenta dos aspectos principalmente:</a:t>
            </a:r>
          </a:p>
          <a:p>
            <a:pPr>
              <a:buFontTx/>
              <a:buChar char="-"/>
            </a:pPr>
            <a:r>
              <a:rPr lang="es-ES" sz="8800" dirty="0"/>
              <a:t>Marco regulatorio</a:t>
            </a:r>
          </a:p>
          <a:p>
            <a:pPr>
              <a:buFontTx/>
              <a:buChar char="-"/>
            </a:pPr>
            <a:r>
              <a:rPr lang="es-ES" sz="8800" dirty="0"/>
              <a:t>Análisis de </a:t>
            </a:r>
            <a:r>
              <a:rPr lang="es-ES" sz="8800" dirty="0" smtClean="0"/>
              <a:t>Riesgo (o Calificación de la información basado en criterio </a:t>
            </a:r>
            <a:r>
              <a:rPr lang="es-ES" sz="8800" smtClean="0"/>
              <a:t>de Riesgo).</a:t>
            </a:r>
            <a:endParaRPr lang="es-ES" sz="8800" dirty="0"/>
          </a:p>
          <a:p>
            <a:pPr marL="0" indent="0">
              <a:buNone/>
            </a:pPr>
            <a:endParaRPr lang="es-ES" sz="8800" dirty="0"/>
          </a:p>
          <a:p>
            <a:pPr marL="0" indent="0">
              <a:buNone/>
            </a:pPr>
            <a:r>
              <a:rPr lang="es-ES" sz="8800" dirty="0"/>
              <a:t>Otros aspectos importantes a considerar son:</a:t>
            </a:r>
          </a:p>
          <a:p>
            <a:pPr marL="0" indent="0">
              <a:buNone/>
            </a:pPr>
            <a:endParaRPr lang="es-ES" sz="8800" dirty="0"/>
          </a:p>
          <a:p>
            <a:r>
              <a:rPr lang="es-ES" sz="8800" dirty="0"/>
              <a:t>Definir una autoridad de clasificación.</a:t>
            </a:r>
          </a:p>
          <a:p>
            <a:r>
              <a:rPr lang="es-ES" sz="8800" dirty="0"/>
              <a:t>Concientización y capacitación continua a funcionarios públicos.</a:t>
            </a:r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4152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070248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endParaRPr lang="es-ES" dirty="0"/>
          </a:p>
          <a:p>
            <a:pPr marL="0" indent="0" algn="ctr">
              <a:buNone/>
            </a:pPr>
            <a:r>
              <a:rPr lang="es-ES" sz="4800" dirty="0"/>
              <a:t>GRACIAS POR SU ATENCION</a:t>
            </a:r>
          </a:p>
          <a:p>
            <a:pPr marL="0" indent="0" algn="ctr">
              <a:buNone/>
            </a:pPr>
            <a:endParaRPr lang="es-ES" sz="4800" dirty="0"/>
          </a:p>
          <a:p>
            <a:pPr marL="0" indent="0" algn="ctr">
              <a:buNone/>
            </a:pPr>
            <a:r>
              <a:rPr lang="es-ES" sz="4800" dirty="0"/>
              <a:t>ccuenca@bcb.gob.bo</a:t>
            </a:r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1921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SEGURIDAD DE LA INFORMACIÓN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2500" t="21629" r="23805" b="36998"/>
          <a:stretch/>
        </p:blipFill>
        <p:spPr>
          <a:xfrm>
            <a:off x="838200" y="1690688"/>
            <a:ext cx="10597551" cy="459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74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SEGURIDAD DE LA INFORMACIÓN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5870" t="20276" r="6875" b="22112"/>
          <a:stretch/>
        </p:blipFill>
        <p:spPr>
          <a:xfrm>
            <a:off x="278295" y="1762538"/>
            <a:ext cx="11316456" cy="420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166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7869" y="241921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s-ES" sz="9000" dirty="0"/>
              <a:t>CLASIFICAR PARA PROTEGER</a:t>
            </a:r>
          </a:p>
        </p:txBody>
      </p:sp>
    </p:spTree>
    <p:extLst>
      <p:ext uri="{BB962C8B-B14F-4D97-AF65-F5344CB8AC3E}">
        <p14:creationId xmlns:p14="http://schemas.microsoft.com/office/powerpoint/2010/main" val="3535418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7869" y="241921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s-ES" sz="9000" dirty="0"/>
              <a:t>CLASIFICAR PARA PROTEGER</a:t>
            </a:r>
          </a:p>
        </p:txBody>
      </p:sp>
    </p:spTree>
    <p:extLst>
      <p:ext uri="{BB962C8B-B14F-4D97-AF65-F5344CB8AC3E}">
        <p14:creationId xmlns:p14="http://schemas.microsoft.com/office/powerpoint/2010/main" val="3847585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/>
              <a:t>CLASIFICACIÓN DE LA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/>
              <a:t>ACTIVIDADES DE CONTROL DE RIESGO</a:t>
            </a:r>
          </a:p>
          <a:p>
            <a:pPr marL="0" indent="0" algn="just">
              <a:buNone/>
            </a:pPr>
            <a:r>
              <a:rPr lang="es-ES" u="sng" dirty="0"/>
              <a:t>Directrices de clasificación: </a:t>
            </a:r>
            <a:r>
              <a:rPr lang="es-ES" dirty="0"/>
              <a:t>La información debería clasificarse en relación a su valor, requisitos legales, sensibilidad y criticidad para las entidades públicas.</a:t>
            </a:r>
          </a:p>
          <a:p>
            <a:pPr marL="0" indent="0" algn="just">
              <a:buNone/>
            </a:pPr>
            <a:endParaRPr lang="es-ES" dirty="0"/>
          </a:p>
          <a:p>
            <a:pPr algn="just">
              <a:buFontTx/>
              <a:buChar char="-"/>
            </a:pPr>
            <a:r>
              <a:rPr lang="es-ES" dirty="0"/>
              <a:t>Salud Pública.</a:t>
            </a:r>
          </a:p>
          <a:p>
            <a:pPr algn="just">
              <a:buFontTx/>
              <a:buChar char="-"/>
            </a:pPr>
            <a:r>
              <a:rPr lang="es-ES" dirty="0"/>
              <a:t>Seguridad Nacional.</a:t>
            </a:r>
          </a:p>
          <a:p>
            <a:pPr algn="just">
              <a:buFontTx/>
              <a:buChar char="-"/>
            </a:pPr>
            <a:r>
              <a:rPr lang="es-ES" dirty="0"/>
              <a:t>Economía Nacional</a:t>
            </a:r>
          </a:p>
          <a:p>
            <a:pPr algn="just">
              <a:buFontTx/>
              <a:buChar char="-"/>
            </a:pPr>
            <a:r>
              <a:rPr lang="es-ES" dirty="0"/>
              <a:t>Estabilidad Social.</a:t>
            </a:r>
          </a:p>
          <a:p>
            <a:pPr marL="0" indent="0" algn="just">
              <a:buNone/>
            </a:pPr>
            <a:endParaRPr lang="es-ES" dirty="0"/>
          </a:p>
          <a:p>
            <a:pPr algn="just">
              <a:buFontTx/>
              <a:buChar char="-"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47641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/>
              <a:t>CLASIFICACIÓN DE LA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/>
              <a:t>ACTIVIDADES DE CONTROL DE RIESGO</a:t>
            </a:r>
          </a:p>
          <a:p>
            <a:pPr marL="0" indent="0" algn="just">
              <a:buNone/>
            </a:pPr>
            <a:r>
              <a:rPr lang="es-ES" u="sng" dirty="0"/>
              <a:t>Etiquetado y manipulado de la información: </a:t>
            </a:r>
            <a:r>
              <a:rPr lang="es-ES" dirty="0"/>
              <a:t>Se debería desarrollar e implantar un conjunto apropiado de procedimientos para el etiquetado y tratamiento de la información, de acuerdo con el </a:t>
            </a:r>
            <a:r>
              <a:rPr lang="es-ES" dirty="0">
                <a:solidFill>
                  <a:srgbClr val="FF0000"/>
                </a:solidFill>
              </a:rPr>
              <a:t>esquema de clasificación adoptado. </a:t>
            </a:r>
            <a:r>
              <a:rPr lang="es-ES" dirty="0"/>
              <a:t>Ejemplo de Esquema:</a:t>
            </a:r>
          </a:p>
          <a:p>
            <a:pPr algn="just">
              <a:buFontTx/>
              <a:buChar char="-"/>
            </a:pPr>
            <a:r>
              <a:rPr lang="es-ES" dirty="0"/>
              <a:t>Información Pública.</a:t>
            </a:r>
          </a:p>
          <a:p>
            <a:pPr algn="just">
              <a:buFontTx/>
              <a:buChar char="-"/>
            </a:pPr>
            <a:r>
              <a:rPr lang="es-ES" dirty="0"/>
              <a:t>Información Interna.</a:t>
            </a:r>
          </a:p>
          <a:p>
            <a:pPr algn="just">
              <a:buFontTx/>
              <a:buChar char="-"/>
            </a:pPr>
            <a:r>
              <a:rPr lang="es-ES" dirty="0"/>
              <a:t>Información Confidencial.</a:t>
            </a:r>
          </a:p>
          <a:p>
            <a:pPr marL="0" indent="0" algn="just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8559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/>
              <a:t>CLASIFICACIÓN DE LA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/>
              <a:t>ACTIVIDADES DE CONTROL DE RIESGO</a:t>
            </a:r>
          </a:p>
          <a:p>
            <a:pPr marL="0" indent="0" algn="just">
              <a:buNone/>
            </a:pPr>
            <a:r>
              <a:rPr lang="es-ES" u="sng" dirty="0"/>
              <a:t>Manipulación de activos: </a:t>
            </a:r>
            <a:r>
              <a:rPr lang="es-ES" dirty="0"/>
              <a:t>Se deberían desarrollar e implantar procedimientos para la manipulación de los activos de información acordes con el esquema de clasificación de la información adoptado.</a:t>
            </a:r>
          </a:p>
          <a:p>
            <a:pPr marL="0" indent="0" algn="just">
              <a:buNone/>
            </a:pPr>
            <a:endParaRPr lang="es-ES" dirty="0"/>
          </a:p>
          <a:p>
            <a:pPr>
              <a:buFontTx/>
              <a:buChar char="-"/>
            </a:pPr>
            <a:r>
              <a:rPr lang="es-ES" dirty="0"/>
              <a:t>Divulgación</a:t>
            </a:r>
          </a:p>
          <a:p>
            <a:pPr>
              <a:buFontTx/>
              <a:buChar char="-"/>
            </a:pPr>
            <a:r>
              <a:rPr lang="es-ES" dirty="0"/>
              <a:t>Destrucción Segura.</a:t>
            </a:r>
          </a:p>
        </p:txBody>
      </p:sp>
    </p:spTree>
    <p:extLst>
      <p:ext uri="{BB962C8B-B14F-4D97-AF65-F5344CB8AC3E}">
        <p14:creationId xmlns:p14="http://schemas.microsoft.com/office/powerpoint/2010/main" val="374306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EJEMPLO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391962"/>
            <a:ext cx="8596668" cy="3880773"/>
          </a:xfrm>
        </p:spPr>
        <p:txBody>
          <a:bodyPr/>
          <a:lstStyle/>
          <a:p>
            <a:pPr>
              <a:buFontTx/>
              <a:buChar char="-"/>
            </a:pPr>
            <a:r>
              <a:rPr lang="es-ES" dirty="0"/>
              <a:t>Ley 1670 (Ley del Banco Central de Bolivia)  </a:t>
            </a:r>
          </a:p>
          <a:p>
            <a:pPr>
              <a:buFontTx/>
              <a:buChar char="-"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334" y="2444452"/>
            <a:ext cx="10629232" cy="177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5345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100</TotalTime>
  <Words>265</Words>
  <Application>Microsoft Office PowerPoint</Application>
  <PresentationFormat>Personalizado</PresentationFormat>
  <Paragraphs>55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Faceta</vt:lpstr>
      <vt:lpstr>Seguridad de la Información</vt:lpstr>
      <vt:lpstr>SEGURIDAD DE LA INFORMACIÓN</vt:lpstr>
      <vt:lpstr>SEGURIDAD DE LA INFORMACIÓN</vt:lpstr>
      <vt:lpstr>CLASIFICAR PARA PROTEGER</vt:lpstr>
      <vt:lpstr>CLASIFICAR PARA PROTEGER</vt:lpstr>
      <vt:lpstr>CLASIFICACIÓN DE LA INFORMACIÓN</vt:lpstr>
      <vt:lpstr>CLASIFICACIÓN DE LA INFORMACIÓN</vt:lpstr>
      <vt:lpstr>CLASIFICACIÓN DE LA INFORMACIÓN</vt:lpstr>
      <vt:lpstr>EJEMPLO</vt:lpstr>
      <vt:lpstr>EJEMPLO</vt:lpstr>
      <vt:lpstr>EJEMPLO</vt:lpstr>
      <vt:lpstr>EJEMPLO</vt:lpstr>
      <vt:lpstr>EJEMPLO</vt:lpstr>
      <vt:lpstr>EJEMPLO</vt:lpstr>
      <vt:lpstr>CONCLUSIONES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Seguridad de la Información</dc:title>
  <dc:creator>CesarR</dc:creator>
  <cp:lastModifiedBy>Cuenca Diaz Cesar</cp:lastModifiedBy>
  <cp:revision>15</cp:revision>
  <dcterms:created xsi:type="dcterms:W3CDTF">2016-09-12T03:46:01Z</dcterms:created>
  <dcterms:modified xsi:type="dcterms:W3CDTF">2016-09-12T13:14:35Z</dcterms:modified>
</cp:coreProperties>
</file>