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2" r:id="rId5"/>
    <p:sldId id="261" r:id="rId6"/>
    <p:sldId id="267" r:id="rId7"/>
    <p:sldId id="269" r:id="rId8"/>
    <p:sldId id="268" r:id="rId9"/>
    <p:sldId id="266" r:id="rId10"/>
    <p:sldId id="270" r:id="rId11"/>
    <p:sldId id="259" r:id="rId1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10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585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525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4695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925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34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6034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141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211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4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361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0659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3E731-284F-FC46-BABD-CEC6802F5C8A}" type="datetimeFigureOut">
              <a:rPr lang="es-ES" smtClean="0"/>
              <a:t>11/09/2016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0A907-1D78-294D-9E54-27032932A2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435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RATU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89136" cy="691013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BO" dirty="0">
                <a:solidFill>
                  <a:srgbClr val="800000"/>
                </a:solidFill>
              </a:rPr>
              <a:t>Clasificación de la Información</a:t>
            </a:r>
            <a:endParaRPr lang="es-BO" dirty="0">
              <a:solidFill>
                <a:srgbClr val="8000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BO" dirty="0" smtClean="0">
                <a:solidFill>
                  <a:schemeClr val="tx1"/>
                </a:solidFill>
              </a:rPr>
              <a:t>Ing. Mingjyh Henry </a:t>
            </a:r>
            <a:r>
              <a:rPr lang="es-BO" dirty="0">
                <a:solidFill>
                  <a:schemeClr val="tx1"/>
                </a:solidFill>
              </a:rPr>
              <a:t>L</a:t>
            </a:r>
            <a:r>
              <a:rPr lang="es-BO" dirty="0" smtClean="0">
                <a:solidFill>
                  <a:schemeClr val="tx1"/>
                </a:solidFill>
              </a:rPr>
              <a:t>in Zambrana</a:t>
            </a:r>
          </a:p>
          <a:p>
            <a:r>
              <a:rPr lang="es-BO" dirty="0" smtClean="0">
                <a:solidFill>
                  <a:schemeClr val="tx1"/>
                </a:solidFill>
              </a:rPr>
              <a:t>Oficial de Seguridad de la Información</a:t>
            </a:r>
            <a:endParaRPr lang="es-B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9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>
                <a:solidFill>
                  <a:srgbClr val="800000"/>
                </a:solidFill>
              </a:rPr>
              <a:t>Clasificación de la Información</a:t>
            </a:r>
            <a:endParaRPr lang="es-BO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422400" y="1600201"/>
            <a:ext cx="7264400" cy="571500"/>
          </a:xfrm>
        </p:spPr>
        <p:txBody>
          <a:bodyPr>
            <a:normAutofit lnSpcReduction="10000"/>
          </a:bodyPr>
          <a:lstStyle/>
          <a:p>
            <a:r>
              <a:rPr lang="es-BO" dirty="0" smtClean="0">
                <a:solidFill>
                  <a:srgbClr val="C00000"/>
                </a:solidFill>
              </a:rPr>
              <a:t>Producto:</a:t>
            </a:r>
            <a:endParaRPr lang="es-BO" dirty="0">
              <a:solidFill>
                <a:srgbClr val="C00000"/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509673"/>
              </p:ext>
            </p:extLst>
          </p:nvPr>
        </p:nvGraphicFramePr>
        <p:xfrm>
          <a:off x="368298" y="2962274"/>
          <a:ext cx="8610601" cy="31083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3878"/>
                <a:gridCol w="862040"/>
                <a:gridCol w="1391017"/>
                <a:gridCol w="2399997"/>
                <a:gridCol w="2448977"/>
                <a:gridCol w="303673"/>
                <a:gridCol w="303673"/>
                <a:gridCol w="303673"/>
                <a:gridCol w="303673"/>
              </a:tblGrid>
              <a:tr h="86081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 dirty="0">
                          <a:effectLst/>
                        </a:rPr>
                        <a:t> </a:t>
                      </a:r>
                      <a:endParaRPr lang="es-BO" sz="14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 h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>
                          <a:effectLst/>
                        </a:rPr>
                        <a:t>INFORMACIÓN QUE SE GENERA</a:t>
                      </a:r>
                      <a:endParaRPr lang="es-BO" sz="14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>
                          <a:effectLst/>
                        </a:rPr>
                        <a:t>CLASIFICACIÓN DE LA INFORMACIÓN</a:t>
                      </a:r>
                      <a:endParaRPr lang="es-BO" sz="14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 h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</a:tr>
              <a:tr h="2247513"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 dirty="0">
                          <a:effectLst/>
                        </a:rPr>
                        <a:t>Nº</a:t>
                      </a:r>
                      <a:endParaRPr lang="es-BO" sz="14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>
                          <a:effectLst/>
                        </a:rPr>
                        <a:t>PROCESOS</a:t>
                      </a:r>
                      <a:endParaRPr lang="es-BO" sz="14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>
                          <a:effectLst/>
                        </a:rPr>
                        <a:t>PROCEDIMIENTOS</a:t>
                      </a:r>
                      <a:endParaRPr lang="es-BO" sz="14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>
                          <a:effectLst/>
                        </a:rPr>
                        <a:t> ACTIVIDADES</a:t>
                      </a:r>
                      <a:endParaRPr lang="es-BO" sz="14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>
                          <a:effectLst/>
                        </a:rPr>
                        <a:t>INFORMACIÓN GENERADA</a:t>
                      </a:r>
                      <a:endParaRPr lang="es-BO" sz="14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>
                          <a:effectLst/>
                        </a:rPr>
                        <a:t>0</a:t>
                      </a:r>
                      <a:endParaRPr lang="es-BO" sz="14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>
                          <a:effectLst/>
                        </a:rPr>
                        <a:t>1</a:t>
                      </a:r>
                      <a:endParaRPr lang="es-BO" sz="14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>
                          <a:effectLst/>
                        </a:rPr>
                        <a:t>2</a:t>
                      </a:r>
                      <a:endParaRPr lang="es-BO" sz="1400" b="0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BO" sz="1400" u="none" strike="noStrike" dirty="0">
                          <a:effectLst/>
                        </a:rPr>
                        <a:t>3</a:t>
                      </a:r>
                      <a:endParaRPr lang="es-BO" sz="14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338" marR="9338" marT="9338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61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positiv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BO" sz="4000" dirty="0" smtClean="0">
                <a:solidFill>
                  <a:srgbClr val="C00000"/>
                </a:solidFill>
              </a:rPr>
              <a:t>GRACIAS</a:t>
            </a:r>
            <a:endParaRPr lang="es-BO" sz="4000" dirty="0">
              <a:solidFill>
                <a:srgbClr val="C00000"/>
              </a:solidFill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487362"/>
          </a:xfrm>
        </p:spPr>
        <p:txBody>
          <a:bodyPr>
            <a:normAutofit/>
          </a:bodyPr>
          <a:lstStyle/>
          <a:p>
            <a:pPr algn="r"/>
            <a:r>
              <a:rPr lang="es-BO" sz="2000" b="1" dirty="0" smtClean="0"/>
              <a:t>¡La seguridad comienza por ti!</a:t>
            </a:r>
            <a:endParaRPr lang="es-BO" sz="20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780" y="1046555"/>
            <a:ext cx="5925416" cy="365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88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74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BO" dirty="0">
                <a:solidFill>
                  <a:srgbClr val="800000"/>
                </a:solidFill>
              </a:rPr>
              <a:t>Seguridad de la Información</a:t>
            </a:r>
            <a:endParaRPr lang="es-BO" dirty="0">
              <a:solidFill>
                <a:srgbClr val="8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518" y="5701661"/>
            <a:ext cx="1102699" cy="952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127" y="5701661"/>
            <a:ext cx="1091821" cy="9983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038" y="1084785"/>
            <a:ext cx="3189433" cy="3066762"/>
          </a:xfrm>
          <a:prstGeom prst="rect">
            <a:avLst/>
          </a:prstGeom>
        </p:spPr>
      </p:pic>
      <p:sp>
        <p:nvSpPr>
          <p:cNvPr id="7" name="Rectangle 5"/>
          <p:cNvSpPr/>
          <p:nvPr/>
        </p:nvSpPr>
        <p:spPr bwMode="auto">
          <a:xfrm rot="5400000">
            <a:off x="4427200" y="3608317"/>
            <a:ext cx="811106" cy="26365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none" rtlCol="0" anchor="ctr"/>
          <a:lstStyle/>
          <a:p>
            <a:pPr algn="ctr"/>
            <a:r>
              <a:rPr lang="es-BO" dirty="0" smtClean="0">
                <a:solidFill>
                  <a:schemeClr val="bg1"/>
                </a:solidFill>
                <a:latin typeface="Tahoma" pitchFamily="34" charset="0"/>
              </a:rPr>
              <a:t>DISPONIBILIDAD</a:t>
            </a:r>
            <a:endParaRPr lang="es-BO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0" name="Rectangle 6"/>
          <p:cNvSpPr/>
          <p:nvPr/>
        </p:nvSpPr>
        <p:spPr bwMode="auto">
          <a:xfrm rot="5400000">
            <a:off x="1514197" y="3608316"/>
            <a:ext cx="811106" cy="2636576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none" rtlCol="0" anchor="ctr"/>
          <a:lstStyle/>
          <a:p>
            <a:pPr algn="ctr"/>
            <a:r>
              <a:rPr lang="es-BO" dirty="0" smtClean="0">
                <a:solidFill>
                  <a:schemeClr val="bg1"/>
                </a:solidFill>
                <a:latin typeface="Tahoma" pitchFamily="34" charset="0"/>
              </a:rPr>
              <a:t>INTEGRIDAD</a:t>
            </a:r>
            <a:endParaRPr lang="es-BO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1" name="Rectangle 5"/>
          <p:cNvSpPr/>
          <p:nvPr/>
        </p:nvSpPr>
        <p:spPr bwMode="auto">
          <a:xfrm rot="5400000">
            <a:off x="7241662" y="3709409"/>
            <a:ext cx="811106" cy="243439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vert270" wrap="none" rtlCol="0" anchor="ctr"/>
          <a:lstStyle/>
          <a:p>
            <a:pPr algn="ctr"/>
            <a:r>
              <a:rPr lang="es-BO" dirty="0" smtClean="0">
                <a:solidFill>
                  <a:schemeClr val="bg1"/>
                </a:solidFill>
                <a:latin typeface="Tahoma" pitchFamily="34" charset="0"/>
              </a:rPr>
              <a:t>CONFIDENCIALIDAD</a:t>
            </a:r>
            <a:endParaRPr lang="es-BO" dirty="0">
              <a:solidFill>
                <a:schemeClr val="bg1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89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s-BO" dirty="0">
                <a:solidFill>
                  <a:srgbClr val="800000"/>
                </a:solidFill>
              </a:rPr>
              <a:t>Seguridad de la Información</a:t>
            </a:r>
            <a:endParaRPr lang="es-BO" dirty="0"/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2" y="2847399"/>
            <a:ext cx="1765762" cy="169784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556752" y="1572664"/>
            <a:ext cx="504111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Sistema de Gestión de Seguridad de la Información</a:t>
            </a:r>
          </a:p>
          <a:p>
            <a:pPr algn="ctr"/>
            <a:r>
              <a:rPr lang="es-E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</a:t>
            </a:r>
            <a:r>
              <a:rPr lang="es-ES" sz="54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SGSI</a:t>
            </a:r>
            <a:r>
              <a:rPr lang="es-E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)</a:t>
            </a:r>
            <a:endParaRPr lang="es-E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383" y="3006167"/>
            <a:ext cx="2760617" cy="138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39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/>
          <a:lstStyle/>
          <a:p>
            <a:r>
              <a:rPr lang="es-BO" dirty="0">
                <a:solidFill>
                  <a:srgbClr val="800000"/>
                </a:solidFill>
              </a:rPr>
              <a:t>¿Qué es </a:t>
            </a:r>
            <a:r>
              <a:rPr lang="es-BO" dirty="0" err="1">
                <a:solidFill>
                  <a:srgbClr val="800000"/>
                </a:solidFill>
              </a:rPr>
              <a:t>ASFI</a:t>
            </a:r>
            <a:r>
              <a:rPr lang="es-BO" dirty="0">
                <a:solidFill>
                  <a:srgbClr val="800000"/>
                </a:solidFill>
              </a:rPr>
              <a:t>?</a:t>
            </a:r>
            <a:endParaRPr lang="es-B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70000" y="1600200"/>
            <a:ext cx="7416800" cy="4525963"/>
          </a:xfrm>
        </p:spPr>
        <p:txBody>
          <a:bodyPr/>
          <a:lstStyle/>
          <a:p>
            <a:pPr algn="just"/>
            <a:r>
              <a:rPr lang="es-BO" dirty="0" err="1" smtClean="0"/>
              <a:t>ASFI</a:t>
            </a:r>
            <a:r>
              <a:rPr lang="es-BO" dirty="0"/>
              <a:t>, es una institución de derecho público y de duración indefinida, con personalidad jurídica, patrimonio propio y autonomía de gestión administrativa, financiera, legal y técnica, con jurisdicción, competencia y estructura de alcance nacional, bajo tuición del Ministerio de Economía y Finanzas Públicas, y sujeta a control social. </a:t>
            </a:r>
          </a:p>
        </p:txBody>
      </p:sp>
    </p:spTree>
    <p:extLst>
      <p:ext uri="{BB962C8B-B14F-4D97-AF65-F5344CB8AC3E}">
        <p14:creationId xmlns:p14="http://schemas.microsoft.com/office/powerpoint/2010/main" val="367581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8900" y="0"/>
            <a:ext cx="63500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BO" dirty="0">
                <a:solidFill>
                  <a:srgbClr val="800000"/>
                </a:solidFill>
              </a:rPr>
              <a:t>Clasificación de la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8900" y="1600200"/>
            <a:ext cx="73279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BO" dirty="0" smtClean="0">
                <a:solidFill>
                  <a:srgbClr val="C00000"/>
                </a:solidFill>
              </a:rPr>
              <a:t>Conoce a tu institución</a:t>
            </a:r>
          </a:p>
          <a:p>
            <a:pPr marL="914400" lvl="1" indent="-514350"/>
            <a:r>
              <a:rPr lang="es-BO" dirty="0" smtClean="0"/>
              <a:t>Ley N.° 393 de Servicios Financieros</a:t>
            </a:r>
          </a:p>
          <a:p>
            <a:pPr marL="914400" lvl="1" indent="-514350"/>
            <a:r>
              <a:rPr lang="es-BO" dirty="0" smtClean="0"/>
              <a:t>Capítulo IV “De La Autoridad de Supervisión del Sistema Financiero”  </a:t>
            </a:r>
          </a:p>
          <a:p>
            <a:endParaRPr lang="es-B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350" y="3863181"/>
            <a:ext cx="4445000" cy="2540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107887" y="6403181"/>
            <a:ext cx="1863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BO" b="1" dirty="0" smtClean="0"/>
              <a:t>Visión estratégica</a:t>
            </a:r>
            <a:endParaRPr lang="es-BO" b="1" dirty="0"/>
          </a:p>
        </p:txBody>
      </p:sp>
    </p:spTree>
    <p:extLst>
      <p:ext uri="{BB962C8B-B14F-4D97-AF65-F5344CB8AC3E}">
        <p14:creationId xmlns:p14="http://schemas.microsoft.com/office/powerpoint/2010/main" val="390485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8900" y="0"/>
            <a:ext cx="63500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BO" dirty="0">
                <a:solidFill>
                  <a:srgbClr val="800000"/>
                </a:solidFill>
              </a:rPr>
              <a:t>Clasificación de la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8900" y="1600200"/>
            <a:ext cx="73279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BO" dirty="0" smtClean="0">
                <a:solidFill>
                  <a:srgbClr val="C00000"/>
                </a:solidFill>
              </a:rPr>
              <a:t>Conoce tu legislación</a:t>
            </a:r>
          </a:p>
          <a:p>
            <a:pPr marL="914400" lvl="1" indent="-514350"/>
            <a:r>
              <a:rPr lang="es-BO" dirty="0" smtClean="0"/>
              <a:t>Ley N.° 393 de Servicios Financieros</a:t>
            </a:r>
          </a:p>
          <a:p>
            <a:pPr marL="914400" lvl="1" indent="-514350"/>
            <a:r>
              <a:rPr lang="es-BO" dirty="0" smtClean="0"/>
              <a:t>Título VII: Registro y Reserva de la Información  </a:t>
            </a:r>
            <a:endParaRPr lang="es-BO" dirty="0"/>
          </a:p>
          <a:p>
            <a:pPr marL="914400" lvl="1" indent="-514350"/>
            <a:r>
              <a:rPr lang="es-BO" dirty="0" smtClean="0"/>
              <a:t>Capítulo I: CONFIDENCIALIDAD </a:t>
            </a:r>
            <a:r>
              <a:rPr lang="es-BO" dirty="0"/>
              <a:t>DE LA INFORMACIÓN  </a:t>
            </a:r>
          </a:p>
          <a:p>
            <a:pPr marL="914400" lvl="1" indent="-514350"/>
            <a:r>
              <a:rPr lang="es-BO" dirty="0"/>
              <a:t>Artículo 472. (DERECHO A LA RESERVA Y CONFIDENCIALIDAD). </a:t>
            </a:r>
            <a:r>
              <a:rPr lang="es-BO" dirty="0" smtClean="0"/>
              <a:t>“Las </a:t>
            </a:r>
            <a:r>
              <a:rPr lang="es-BO" dirty="0"/>
              <a:t>operaciones financieras realizadas por personas naturales o jurídicas, bolivianas o extranjeras, con entidades financieras gozarán del derecho de reserva y </a:t>
            </a:r>
            <a:r>
              <a:rPr lang="es-BO" dirty="0" smtClean="0"/>
              <a:t>confidencialidad …”</a:t>
            </a:r>
          </a:p>
        </p:txBody>
      </p:sp>
    </p:spTree>
    <p:extLst>
      <p:ext uri="{BB962C8B-B14F-4D97-AF65-F5344CB8AC3E}">
        <p14:creationId xmlns:p14="http://schemas.microsoft.com/office/powerpoint/2010/main" val="395311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6200" y="0"/>
            <a:ext cx="6604000" cy="1143000"/>
          </a:xfrm>
        </p:spPr>
        <p:txBody>
          <a:bodyPr>
            <a:normAutofit fontScale="90000"/>
          </a:bodyPr>
          <a:lstStyle/>
          <a:p>
            <a:r>
              <a:rPr lang="es-BO" dirty="0">
                <a:solidFill>
                  <a:srgbClr val="800000"/>
                </a:solidFill>
              </a:rPr>
              <a:t>Clasificación de la Información</a:t>
            </a:r>
            <a:endParaRPr lang="es-B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46200" y="1143000"/>
            <a:ext cx="7340600" cy="4983163"/>
          </a:xfrm>
        </p:spPr>
        <p:txBody>
          <a:bodyPr>
            <a:normAutofit fontScale="85000" lnSpcReduction="10000"/>
          </a:bodyPr>
          <a:lstStyle/>
          <a:p>
            <a:r>
              <a:rPr lang="es-BO" dirty="0" smtClean="0">
                <a:solidFill>
                  <a:srgbClr val="C00000"/>
                </a:solidFill>
              </a:rPr>
              <a:t>Definir conceptualmente los tipos de clasificación</a:t>
            </a:r>
          </a:p>
          <a:p>
            <a:pPr lvl="1"/>
            <a:r>
              <a:rPr lang="es-BO" dirty="0" smtClean="0"/>
              <a:t>Pública</a:t>
            </a:r>
            <a:r>
              <a:rPr lang="es-BO" dirty="0"/>
              <a:t>: Esta información puede ser conocida y utilizada al interior o exterior de la Institución, sin que ello represente daños o perjuicios a </a:t>
            </a:r>
            <a:r>
              <a:rPr lang="es-BO" dirty="0" err="1"/>
              <a:t>ASFI</a:t>
            </a:r>
            <a:r>
              <a:rPr lang="es-BO" dirty="0"/>
              <a:t>.</a:t>
            </a:r>
          </a:p>
          <a:p>
            <a:pPr lvl="1"/>
            <a:r>
              <a:rPr lang="es-BO" dirty="0" smtClean="0"/>
              <a:t>Confidencial </a:t>
            </a:r>
            <a:r>
              <a:rPr lang="es-BO" dirty="0"/>
              <a:t>Interna: Es aquella información que puede ser conocida y utilizada al interior de </a:t>
            </a:r>
            <a:r>
              <a:rPr lang="es-BO" dirty="0" err="1" smtClean="0"/>
              <a:t>ASFI</a:t>
            </a:r>
            <a:r>
              <a:rPr lang="es-BO" dirty="0" smtClean="0"/>
              <a:t>.</a:t>
            </a:r>
          </a:p>
          <a:p>
            <a:pPr lvl="1"/>
            <a:r>
              <a:rPr lang="es-BO" dirty="0" smtClean="0"/>
              <a:t>Confidencial </a:t>
            </a:r>
            <a:r>
              <a:rPr lang="es-BO" dirty="0"/>
              <a:t>Privada: Es aquella información que es conocida y utilizada  exclusivamente por una </a:t>
            </a:r>
            <a:r>
              <a:rPr lang="es-BO" dirty="0" smtClean="0"/>
              <a:t>Unidad.</a:t>
            </a:r>
            <a:endParaRPr lang="es-BO" dirty="0"/>
          </a:p>
          <a:p>
            <a:pPr lvl="1"/>
            <a:r>
              <a:rPr lang="es-BO" dirty="0" smtClean="0"/>
              <a:t>Confidencial </a:t>
            </a:r>
            <a:r>
              <a:rPr lang="es-BO" dirty="0"/>
              <a:t>Reservada: Información que solo puede ser conocida y utilizada por un grupo muy reducido de personal de la </a:t>
            </a:r>
            <a:r>
              <a:rPr lang="es-BO" dirty="0" smtClean="0"/>
              <a:t>Institución.</a:t>
            </a:r>
            <a:endParaRPr lang="es-BO" dirty="0"/>
          </a:p>
          <a:p>
            <a:pPr lvl="1"/>
            <a:endParaRPr lang="es-BO" dirty="0">
              <a:solidFill>
                <a:srgbClr val="C00000"/>
              </a:solidFill>
            </a:endParaRPr>
          </a:p>
          <a:p>
            <a:pPr lvl="1"/>
            <a:endParaRPr lang="es-BO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27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8900" y="0"/>
            <a:ext cx="63500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BO" dirty="0">
                <a:solidFill>
                  <a:srgbClr val="800000"/>
                </a:solidFill>
              </a:rPr>
              <a:t>Clasificación de la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58900" y="1600201"/>
            <a:ext cx="7327900" cy="6223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BO" dirty="0" smtClean="0">
                <a:solidFill>
                  <a:srgbClr val="C00000"/>
                </a:solidFill>
              </a:rPr>
              <a:t>Gestión de riesgos</a:t>
            </a:r>
          </a:p>
          <a:p>
            <a:pPr marL="514350" indent="-514350">
              <a:buFont typeface="+mj-lt"/>
              <a:buAutoNum type="arabicPeriod" startAt="3"/>
            </a:pPr>
            <a:endParaRPr lang="es-BO" dirty="0" smtClean="0">
              <a:solidFill>
                <a:srgbClr val="C0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0" y="2222501"/>
            <a:ext cx="6470650" cy="199163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5476">
            <a:off x="1435846" y="3206964"/>
            <a:ext cx="5968254" cy="344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22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0" y="-4762"/>
            <a:ext cx="6832600" cy="1143000"/>
          </a:xfrm>
        </p:spPr>
        <p:txBody>
          <a:bodyPr>
            <a:normAutofit fontScale="90000"/>
          </a:bodyPr>
          <a:lstStyle/>
          <a:p>
            <a:r>
              <a:rPr lang="es-BO" dirty="0">
                <a:solidFill>
                  <a:srgbClr val="800000"/>
                </a:solidFill>
              </a:rPr>
              <a:t>Clasificación de la Información</a:t>
            </a:r>
            <a:endParaRPr lang="es-BO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825" y="2032000"/>
            <a:ext cx="5734050" cy="3854450"/>
          </a:xfrm>
          <a:prstGeom prst="rect">
            <a:avLst/>
          </a:prstGeom>
        </p:spPr>
      </p:pic>
      <p:sp>
        <p:nvSpPr>
          <p:cNvPr id="11" name="Marcador de contenido 2"/>
          <p:cNvSpPr>
            <a:spLocks noGrp="1"/>
          </p:cNvSpPr>
          <p:nvPr>
            <p:ph idx="1"/>
          </p:nvPr>
        </p:nvSpPr>
        <p:spPr>
          <a:xfrm>
            <a:off x="1358900" y="1054655"/>
            <a:ext cx="7327900" cy="956945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BO" dirty="0" smtClean="0">
                <a:solidFill>
                  <a:srgbClr val="C00000"/>
                </a:solidFill>
              </a:rPr>
              <a:t>Gestión de riesgos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s-BO" dirty="0" smtClean="0">
                <a:solidFill>
                  <a:srgbClr val="C00000"/>
                </a:solidFill>
              </a:rPr>
              <a:t>Identificar Información y activos de información</a:t>
            </a:r>
          </a:p>
          <a:p>
            <a:pPr marL="514350" indent="-514350">
              <a:buFont typeface="+mj-lt"/>
              <a:buAutoNum type="arabicPeriod" startAt="3"/>
            </a:pPr>
            <a:endParaRPr lang="es-BO" dirty="0" smtClean="0">
              <a:solidFill>
                <a:srgbClr val="C00000"/>
              </a:solidFill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358900" y="4564618"/>
            <a:ext cx="2857500" cy="2293382"/>
            <a:chOff x="457200" y="1882775"/>
            <a:chExt cx="2857500" cy="2293382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882775"/>
              <a:ext cx="2857500" cy="1924050"/>
            </a:xfrm>
            <a:prstGeom prst="rect">
              <a:avLst/>
            </a:prstGeom>
          </p:spPr>
        </p:pic>
        <p:sp>
          <p:nvSpPr>
            <p:cNvPr id="5" name="CuadroTexto 4"/>
            <p:cNvSpPr txBox="1"/>
            <p:nvPr/>
          </p:nvSpPr>
          <p:spPr>
            <a:xfrm>
              <a:off x="1422778" y="3806825"/>
              <a:ext cx="936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BO" b="1" dirty="0"/>
                <a:t>P</a:t>
              </a:r>
              <a:r>
                <a:rPr lang="es-BO" b="1" dirty="0" smtClean="0"/>
                <a:t>roceso</a:t>
              </a:r>
              <a:endParaRPr lang="es-BO" b="1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6331139" y="3874611"/>
            <a:ext cx="2660650" cy="2614057"/>
            <a:chOff x="3667125" y="1562100"/>
            <a:chExt cx="2660650" cy="2614057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2300" y="1562100"/>
              <a:ext cx="1130300" cy="1130300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7125" y="2712799"/>
              <a:ext cx="2660650" cy="14633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577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342</Words>
  <Application>Microsoft Office PowerPoint</Application>
  <PresentationFormat>Presentación en pantalla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Calibri</vt:lpstr>
      <vt:lpstr>Tahoma</vt:lpstr>
      <vt:lpstr>Tema de Office</vt:lpstr>
      <vt:lpstr>Clasificación de la Información</vt:lpstr>
      <vt:lpstr>Seguridad de la Información</vt:lpstr>
      <vt:lpstr>Seguridad de la Información</vt:lpstr>
      <vt:lpstr>¿Qué es ASFI?</vt:lpstr>
      <vt:lpstr>Clasificación de la Información</vt:lpstr>
      <vt:lpstr>Clasificación de la Información</vt:lpstr>
      <vt:lpstr>Clasificación de la Información</vt:lpstr>
      <vt:lpstr>Clasificación de la Información</vt:lpstr>
      <vt:lpstr>Clasificación de la Información</vt:lpstr>
      <vt:lpstr>Clasificación de la Información</vt:lpstr>
      <vt:lpstr>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Junior Avila</dc:creator>
  <cp:lastModifiedBy>FliaLin</cp:lastModifiedBy>
  <cp:revision>21</cp:revision>
  <dcterms:created xsi:type="dcterms:W3CDTF">2016-03-08T21:41:00Z</dcterms:created>
  <dcterms:modified xsi:type="dcterms:W3CDTF">2016-09-12T02:16:03Z</dcterms:modified>
</cp:coreProperties>
</file>